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  <p:sldMasterId id="2147483653" r:id="rId2"/>
  </p:sldMasterIdLst>
  <p:notesMasterIdLst>
    <p:notesMasterId r:id="rId5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FD770B-382C-4887-BEFF-25BAAB4A6ACE}">
  <a:tblStyle styleId="{DBFD770B-382C-4887-BEFF-25BAAB4A6ACE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20"/>
    <p:restoredTop sz="97013"/>
  </p:normalViewPr>
  <p:slideViewPr>
    <p:cSldViewPr snapToGrid="0" snapToObjects="1">
      <p:cViewPr>
        <p:scale>
          <a:sx n="150" d="100"/>
          <a:sy n="150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notesMaster" Target="notesMasters/notes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47559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hyperlink" Target="https://docs.google.com/document/d/1k8d3-YBTaegsUUzLC46E9eoOrEPzzJJAJJsWS_F4vcI/edit?usp=sharing" TargetMode="Externa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AU" dirty="0"/>
              <a:t>Hand-out of support documents at </a:t>
            </a:r>
            <a:r>
              <a:rPr lang="en-AU" u="sng" dirty="0">
                <a:solidFill>
                  <a:schemeClr val="hlink"/>
                </a:solidFill>
                <a:hlinkClick r:id="rId3"/>
              </a:rPr>
              <a:t>https://docs.google.com/document/d/1k8d3-YBTaegsUUzLC46E9eoOrEPzzJJAJJsWS_F4vcI/edit?usp=sharing</a:t>
            </a:r>
            <a:r>
              <a:rPr lang="en-AU" dirty="0"/>
              <a:t>.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166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5484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AU" dirty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166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2890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AU" dirty="0"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1374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112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AU" dirty="0"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449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2310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A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4637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AU" dirty="0"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335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820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044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7941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8033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AU" dirty="0">
              <a:solidFill>
                <a:schemeClr val="hlink"/>
              </a:solidFill>
            </a:endParaRPr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18623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AU" dirty="0">
              <a:solidFill>
                <a:schemeClr val="hlink"/>
              </a:solidFill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8655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16842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AU" dirty="0"/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AU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5545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AU" dirty="0"/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AU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095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AU" dirty="0"/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AU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15116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0414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dirty="0"/>
              <a:t/>
            </a:r>
            <a:br>
              <a:rPr lang="en-AU" dirty="0"/>
            </a:br>
            <a:endParaRPr lang="en-AU"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299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SzPct val="25000"/>
              <a:buNone/>
            </a:pP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54062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93146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55783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10077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5321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A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02768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A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92277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A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Shape 32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62697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7750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AU" dirty="0"/>
          </a:p>
        </p:txBody>
      </p:sp>
      <p:sp>
        <p:nvSpPr>
          <p:cNvPr id="344" name="Shape 34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38082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357" name="Shape 35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7306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7872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AU" dirty="0"/>
          </a:p>
        </p:txBody>
      </p:sp>
      <p:sp>
        <p:nvSpPr>
          <p:cNvPr id="367" name="Shape 3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1350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76" name="Shape 3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4978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AU" dirty="0"/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1194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93" name="Shape 3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16317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Shape 40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93453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Shape 4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14504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Shape 41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79293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AU" dirty="0"/>
          </a:p>
        </p:txBody>
      </p:sp>
      <p:sp>
        <p:nvSpPr>
          <p:cNvPr id="426" name="Shape 4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71311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Shape 4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27244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49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0222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74420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A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Shape 4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52279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459" name="Shape 4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80828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7" name="Shape 4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4859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406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AU" dirty="0"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9066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AU" sz="1000" dirty="0">
              <a:solidFill>
                <a:srgbClr val="77777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5410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408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AU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20000" y="1080000"/>
            <a:ext cx="7920000" cy="9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3F3F3F"/>
              </a:buClr>
              <a:buFont typeface="Calibri"/>
              <a:buNone/>
              <a:defRPr sz="3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720000" y="2160000"/>
            <a:ext cx="7920000" cy="413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530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0000" marR="0" lvl="1" indent="-55199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00" marR="0" lvl="2" indent="-57399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20000" marR="0" lvl="3" indent="-59599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00000" marR="0" lvl="4" indent="-618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43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AU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720000" y="1080000"/>
            <a:ext cx="7920000" cy="9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3F3F3F"/>
              </a:buClr>
              <a:buFont typeface="Calibri"/>
              <a:buNone/>
              <a:defRPr sz="3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720000" y="2160000"/>
            <a:ext cx="7920000" cy="413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43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AU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720000" y="1080000"/>
            <a:ext cx="7920000" cy="9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3F3F3F"/>
              </a:buClr>
              <a:buFont typeface="Calibri"/>
              <a:buNone/>
              <a:defRPr sz="3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720000" y="2160000"/>
            <a:ext cx="3869999" cy="413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530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0000" marR="0" lvl="1" indent="-55199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00" marR="0" lvl="2" indent="-57399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20000" marR="0" lvl="3" indent="-59599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00000" marR="0" lvl="4" indent="-618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770000" y="2160000"/>
            <a:ext cx="3869999" cy="413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530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0000" marR="0" lvl="1" indent="-55199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00" marR="0" lvl="2" indent="-57399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20000" marR="0" lvl="3" indent="-59599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00000" marR="0" lvl="4" indent="-618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43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AU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AU" sz="1300">
                <a:solidFill>
                  <a:schemeClr val="tx1"/>
                </a:solidFill>
              </a:rPr>
              <a:t>‹#›</a:t>
            </a:fld>
            <a:endParaRPr lang="en-AU" sz="1300">
              <a:solidFill>
                <a:schemeClr val="tx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43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AU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OlK4tBrHAM" TargetMode="External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yPsEmWABOc" TargetMode="External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Pxq3KT2fHU" TargetMode="External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resolve.edu.au" TargetMode="External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reSolvePD1evaluation" TargetMode="External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4" y="1290771"/>
            <a:ext cx="2514305" cy="3546669"/>
          </a:xfrm>
          <a:prstGeom prst="rect">
            <a:avLst/>
          </a:prstGeom>
        </p:spPr>
      </p:pic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0000" y="463275"/>
            <a:ext cx="7920000" cy="90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AU"/>
              <a:t>Hand-outs needed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1</a:t>
            </a:fld>
            <a:endParaRPr lang="en-AU"/>
          </a:p>
        </p:txBody>
      </p:sp>
      <p:pic>
        <p:nvPicPr>
          <p:cNvPr id="2050" name="Picture 2" descr="https://lh4.googleusercontent.com/chC7x2Fm5gA2Fpsg89NvOEYwj5HMs7yrUzjem-IksqpkgObEkEuV3CwtSGlfbRdTEPKzKh-oPVApZwoAAU3g9DuuhRsnnNLOgGLcB49PJlFJCw0GEcP2Ym2MmwGdh7AXaneOODqx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57" y="1563065"/>
            <a:ext cx="2523831" cy="354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Shape 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2697" y="1826601"/>
            <a:ext cx="2526224" cy="355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24430" y="2098895"/>
            <a:ext cx="2528010" cy="354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17948" y="2362430"/>
            <a:ext cx="2490550" cy="350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720000" y="1080000"/>
            <a:ext cx="7920000" cy="90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 b="0" dirty="0">
                <a:solidFill>
                  <a:schemeClr val="accent1"/>
                </a:solidFill>
              </a:rPr>
              <a:t>Classroom Resources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20000" y="2160000"/>
            <a:ext cx="7920000" cy="414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Exemplary classroom resources at every level from Foundation to Year 10 that embody a spirit of inquiry and that enact the reSolve Protocol.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77777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77777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7777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10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720000" y="1080000"/>
            <a:ext cx="7920000" cy="90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 b="0" dirty="0">
                <a:solidFill>
                  <a:schemeClr val="accent1"/>
                </a:solidFill>
              </a:rPr>
              <a:t>Classroom Resources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11</a:t>
            </a:fld>
            <a:endParaRPr lang="en-AU"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200" y="4889487"/>
            <a:ext cx="4038600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9062" y="3082337"/>
            <a:ext cx="5362575" cy="149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Shape 121"/>
          <p:cNvGrpSpPr/>
          <p:nvPr/>
        </p:nvGrpSpPr>
        <p:grpSpPr>
          <a:xfrm>
            <a:off x="370625" y="1800750"/>
            <a:ext cx="5753100" cy="1809225"/>
            <a:chOff x="474525" y="1738400"/>
            <a:chExt cx="5753100" cy="1809225"/>
          </a:xfrm>
        </p:grpSpPr>
        <p:pic>
          <p:nvPicPr>
            <p:cNvPr id="122" name="Shape 1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74525" y="1738400"/>
              <a:ext cx="1759525" cy="1809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Shape 12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234050" y="1887650"/>
              <a:ext cx="3993575" cy="738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720000" y="1080000"/>
            <a:ext cx="7920000" cy="6564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 b="0" dirty="0">
                <a:solidFill>
                  <a:schemeClr val="accent1"/>
                </a:solidFill>
              </a:rPr>
              <a:t>Special Topics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20000" y="1819564"/>
            <a:ext cx="7920000" cy="44804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AU" dirty="0"/>
              <a:t>Addressing identified needs or exploring new boundaries.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AU" dirty="0"/>
              <a:t>Special Topics are a significant resource within the reSolve classroom resources that address the needs of 21st century learners. They: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AU" dirty="0"/>
              <a:t>are substantial units of work and accompanying resources that address some major current gaps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AU" dirty="0"/>
              <a:t>prioritise the Australian Curriculum proficiencies of reasoning and problem solving,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AU" dirty="0"/>
              <a:t>provide imaginative opportunities for creatively using new technologies and real world contexts,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AU" dirty="0"/>
              <a:t>respond to the results of international assessments showing that solving real problems is a specific area of weakness for Australian students. </a:t>
            </a:r>
          </a:p>
          <a:p>
            <a:pPr marL="457200" lvl="0" indent="-228600" rtl="0">
              <a:spcBef>
                <a:spcPts val="0"/>
              </a:spcBef>
              <a:buNone/>
            </a:pPr>
            <a:r>
              <a:rPr lang="en-AU" dirty="0"/>
              <a:t>				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AU" dirty="0"/>
              <a:t>						 		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AU" dirty="0"/>
              <a:t>	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AU" dirty="0"/>
              <a:t>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AU" dirty="0"/>
              <a:t>		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12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720000" y="1080000"/>
            <a:ext cx="7920000" cy="90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-AU" b="0" dirty="0">
                <a:solidFill>
                  <a:schemeClr val="accent1"/>
                </a:solidFill>
              </a:rPr>
              <a:t>Special Topics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13</a:t>
            </a:fld>
            <a:endParaRPr lang="en-AU"/>
          </a:p>
        </p:txBody>
      </p:sp>
      <p:graphicFrame>
        <p:nvGraphicFramePr>
          <p:cNvPr id="139" name="Shape 139"/>
          <p:cNvGraphicFramePr/>
          <p:nvPr/>
        </p:nvGraphicFramePr>
        <p:xfrm>
          <a:off x="429900" y="1980000"/>
          <a:ext cx="8375900" cy="1828740"/>
        </p:xfrm>
        <a:graphic>
          <a:graphicData uri="http://schemas.openxmlformats.org/drawingml/2006/table">
            <a:tbl>
              <a:tblPr>
                <a:noFill/>
                <a:tableStyleId>{DBFD770B-382C-4887-BEFF-25BAAB4A6ACE}</a:tableStyleId>
              </a:tblPr>
              <a:tblGrid>
                <a:gridCol w="2093975"/>
                <a:gridCol w="2093975"/>
                <a:gridCol w="2093975"/>
                <a:gridCol w="2093975"/>
              </a:tblGrid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AU" sz="1600"/>
                        <a:t>Mechanical Linkages and Deductive Geometry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AU" sz="1600"/>
                        <a:t>Bringing the Real World into Algebra</a:t>
                      </a: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AU" sz="1600"/>
                        <a:t>Modelling Motion</a:t>
                      </a: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AU" sz="1600"/>
                        <a:t>Bar Model Method</a:t>
                      </a: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AU" sz="1600"/>
                        <a:t>Assessing Reasoning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AU" sz="1600"/>
                        <a:t>Mathematics and Algorithmic Thinking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AU" sz="1600"/>
                        <a:t>Mathematical Modelling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AU" sz="1600"/>
                        <a:t>Mathematical Inquiry into Authentic Problems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2625" y="4043650"/>
            <a:ext cx="2389789" cy="231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401" y="4136600"/>
            <a:ext cx="1866749" cy="21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5889" y="4208150"/>
            <a:ext cx="2390775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720000" y="1080000"/>
            <a:ext cx="7920000" cy="90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 b="0" dirty="0">
                <a:solidFill>
                  <a:schemeClr val="accent1"/>
                </a:solidFill>
              </a:rPr>
              <a:t>Professional Learning Modules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20000" y="2160000"/>
            <a:ext cx="7920000" cy="414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Resources to support in-school leaders to address key issues and themes in the teaching and learning of mathematics through collegial professional learning programs. 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14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766875" y="419875"/>
            <a:ext cx="7920000" cy="90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 b="0" dirty="0">
                <a:solidFill>
                  <a:schemeClr val="accent1"/>
                </a:solidFill>
              </a:rPr>
              <a:t>Professional Learning Modules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15</a:t>
            </a:fld>
            <a:endParaRPr lang="en-AU"/>
          </a:p>
        </p:txBody>
      </p:sp>
      <p:graphicFrame>
        <p:nvGraphicFramePr>
          <p:cNvPr id="158" name="Shape 158"/>
          <p:cNvGraphicFramePr/>
          <p:nvPr>
            <p:extLst>
              <p:ext uri="{D42A27DB-BD31-4B8C-83A1-F6EECF244321}">
                <p14:modId xmlns:p14="http://schemas.microsoft.com/office/powerpoint/2010/main" val="1041560662"/>
              </p:ext>
            </p:extLst>
          </p:nvPr>
        </p:nvGraphicFramePr>
        <p:xfrm>
          <a:off x="310750" y="1174462"/>
          <a:ext cx="8522500" cy="5029140"/>
        </p:xfrm>
        <a:graphic>
          <a:graphicData uri="http://schemas.openxmlformats.org/drawingml/2006/table">
            <a:tbl>
              <a:tblPr>
                <a:noFill/>
                <a:tableStyleId>{DBFD770B-382C-4887-BEFF-25BAAB4A6ACE}</a:tableStyleId>
              </a:tblPr>
              <a:tblGrid>
                <a:gridCol w="2130625"/>
                <a:gridCol w="2130625"/>
                <a:gridCol w="2130625"/>
                <a:gridCol w="2130625"/>
              </a:tblGrid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AU" sz="1800" dirty="0"/>
                        <a:t>PLM 1</a:t>
                      </a:r>
                      <a:r>
                        <a:rPr lang="en-AU" sz="1800" dirty="0" smtClean="0"/>
                        <a:t>: </a:t>
                      </a:r>
                      <a:r>
                        <a:rPr lang="en-AU" sz="1800" i="1" dirty="0" smtClean="0"/>
                        <a:t>reSolve: Mathematics by Inquiry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AU" sz="1800" dirty="0" smtClean="0"/>
                        <a:t>Introducing the reSolve Protocol and</a:t>
                      </a:r>
                      <a:r>
                        <a:rPr lang="en-AU" sz="1800" baseline="0" dirty="0" smtClean="0"/>
                        <a:t> some of the resources</a:t>
                      </a:r>
                      <a:endParaRPr lang="en-AU" sz="1800" b="0" dirty="0">
                        <a:solidFill>
                          <a:srgbClr val="3F3F3F"/>
                        </a:solidFill>
                        <a:latin typeface="Arial" charset="0"/>
                        <a:ea typeface="Arial" charset="0"/>
                        <a:cs typeface="Arial" charset="0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AU" sz="1800" dirty="0"/>
                        <a:t>PLM 2: Mathematical purpose and potential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AU" sz="1800"/>
                        <a:t>PLM 3: Including all students in mathematics learning experiences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AU" sz="1800"/>
                        <a:t>PLM 4: The role of challenging mathematical experiences in activating thinking of all students.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AU" sz="1800" dirty="0"/>
                        <a:t>PLM 5: Using student strategies and solutions as part of inquiry learning in mathematics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AU" sz="1800"/>
                        <a:t>PLM 6: Leading the incorporation of inquiry approaches into mathematics teaching repertoires: A workshop for current and potential leaders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AU" sz="1800"/>
                        <a:t>PLM 7: Activating mathematical thinking then consolidating learning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  <a:p>
                      <a:pPr marL="457200" lvl="0" indent="-69850" rtl="0">
                        <a:lnSpc>
                          <a:spcPct val="115000"/>
                        </a:lnSpc>
                        <a:spcBef>
                          <a:spcPts val="50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endParaRPr sz="1800"/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AU" sz="1800" dirty="0"/>
                        <a:t>PLM 8: </a:t>
                      </a:r>
                      <a:r>
                        <a:rPr lang="en-AU" sz="1800" dirty="0">
                          <a:solidFill>
                            <a:schemeClr val="dk1"/>
                          </a:solidFill>
                        </a:rPr>
                        <a:t>Adapting existing inquiry resources and creating your own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720000" y="1080000"/>
            <a:ext cx="7920000" cy="90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 b="0" dirty="0">
                <a:solidFill>
                  <a:schemeClr val="accent1"/>
                </a:solidFill>
              </a:rPr>
              <a:t>reSolve Champions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086625" y="2077275"/>
            <a:ext cx="3825300" cy="407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 community of more than </a:t>
            </a:r>
            <a:r>
              <a:rPr lang="en-AU" sz="22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290 </a:t>
            </a:r>
            <a:r>
              <a:rPr lang="en-AU" sz="2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committed leaders across the country, who will use reSolve resources and approaches in professional learning programs they lead during and after the development phase of reSolve (finishes mid-2018).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16</a:t>
            </a:fld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1" y="2077275"/>
            <a:ext cx="4376274" cy="4096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720000" y="1080000"/>
            <a:ext cx="7966800" cy="18449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AU" sz="32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Part 2: The spirit of inquiry </a:t>
            </a:r>
            <a:r>
              <a:rPr lang="en-AU" dirty="0">
                <a:solidFill>
                  <a:schemeClr val="accent1"/>
                </a:solidFill>
              </a:rPr>
              <a:t>in the reSolve Project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43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AU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720000" y="1080000"/>
            <a:ext cx="7920000" cy="90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-AU" b="0" dirty="0">
                <a:solidFill>
                  <a:schemeClr val="accent1"/>
                </a:solidFill>
              </a:rPr>
              <a:t>There are different views of inquiry.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720000" y="2160000"/>
            <a:ext cx="7920000" cy="414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AU" sz="2400">
                <a:solidFill>
                  <a:srgbClr val="000000"/>
                </a:solidFill>
              </a:rPr>
              <a:t>Consider the following three perspectives.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18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720000" y="1080000"/>
            <a:ext cx="792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AU" sz="32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Inquiry perspective 1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539552" y="1980000"/>
            <a:ext cx="7920000" cy="35910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Whatever our conception of inquiry, the goal must be </a:t>
            </a:r>
          </a:p>
          <a:p>
            <a:pPr marL="319088" marR="0" lvl="0" indent="-319088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encourage students to wonder, </a:t>
            </a:r>
          </a:p>
          <a:p>
            <a:pPr marL="319088" marR="0" lvl="0" indent="-319088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ask questions, </a:t>
            </a:r>
          </a:p>
          <a:p>
            <a:pPr marL="319088" marR="0" lvl="0" indent="-319088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seek patterns and explain solutions. 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Such a goal empowers students to both make sense of the world and to begin to work like mathematicians.</a:t>
            </a:r>
          </a:p>
          <a:p>
            <a:pPr marL="0" marR="0" lvl="0" indent="0" algn="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Thornton (2016, p. 313) 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-180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43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AU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AU"/>
              <a:t>2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720000" y="1052736"/>
            <a:ext cx="792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AU" sz="32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Inquiry perspective 2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539552" y="1952734"/>
            <a:ext cx="7920000" cy="38628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lvl="0" indent="0">
              <a:spcAft>
                <a:spcPts val="0"/>
              </a:spcAft>
              <a:buSzPct val="25000"/>
              <a:buNone/>
            </a:pPr>
            <a:r>
              <a:rPr lang="en-US" sz="2800" dirty="0"/>
              <a:t>Inquiry…involves students in the investigation of questions/problems/issues of significance. </a:t>
            </a:r>
            <a:endParaRPr lang="en-US" sz="2800" dirty="0" smtClean="0"/>
          </a:p>
          <a:p>
            <a:pPr marL="0" lvl="0" indent="0">
              <a:spcAft>
                <a:spcPts val="0"/>
              </a:spcAft>
              <a:buSzPct val="25000"/>
              <a:buNone/>
            </a:pPr>
            <a:endParaRPr lang="en-US" sz="2800" dirty="0"/>
          </a:p>
          <a:p>
            <a:pPr marL="0" lvl="0" indent="0">
              <a:spcAft>
                <a:spcPts val="0"/>
              </a:spcAft>
              <a:buSzPct val="25000"/>
              <a:buNone/>
            </a:pPr>
            <a:r>
              <a:rPr lang="en-US" sz="2800" dirty="0" smtClean="0"/>
              <a:t>Through </a:t>
            </a:r>
            <a:r>
              <a:rPr lang="en-US" sz="2800" dirty="0"/>
              <a:t>inquiry, we seek to develop students’ essential competencies as learners and equip them with a set of transferable skills and </a:t>
            </a:r>
            <a:r>
              <a:rPr lang="en-US" sz="2800" dirty="0" smtClean="0"/>
              <a:t>dispositions.</a:t>
            </a:r>
          </a:p>
          <a:p>
            <a:pPr marL="0" lvl="0" indent="0">
              <a:spcAft>
                <a:spcPts val="0"/>
              </a:spcAft>
              <a:buSzPct val="25000"/>
              <a:buNone/>
            </a:pPr>
            <a:endParaRPr lang="en-US" sz="2800" dirty="0" smtClean="0"/>
          </a:p>
          <a:p>
            <a:pPr marL="0" lvl="0" indent="0" algn="r">
              <a:spcAft>
                <a:spcPts val="0"/>
              </a:spcAft>
              <a:buSzPct val="25000"/>
              <a:buNone/>
            </a:pPr>
            <a:r>
              <a:rPr lang="en-US" sz="2800" dirty="0" smtClean="0"/>
              <a:t>Murdoch (2011)</a:t>
            </a:r>
            <a:endParaRPr lang="en-AU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43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AU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720000" y="1080000"/>
            <a:ext cx="792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AU" sz="32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Inquiry perspective 3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365584" y="1844824"/>
            <a:ext cx="7920000" cy="451152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carrying out … inquiries, students: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their own scientifically and mathematically oriented questions;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priority to evidence in responding to questions;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formulate explanations from evidence;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explanations to scientific and mathematical knowledge; and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communicate and justify explanations </a:t>
            </a:r>
          </a:p>
          <a:p>
            <a:pPr marL="180000" marR="0" lvl="0" indent="-180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AU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Research Council Mathematics Learning Study Committee (2001, p. 27)</a:t>
            </a:r>
          </a:p>
          <a:p>
            <a:pPr marL="180000" marR="0" lvl="0" indent="-180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43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AU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766875" y="678250"/>
            <a:ext cx="7920000" cy="90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AU" b="0" dirty="0">
                <a:solidFill>
                  <a:schemeClr val="accent1"/>
                </a:solidFill>
              </a:rPr>
              <a:t>Three perspectives on inquiry...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22</a:t>
            </a:fld>
            <a:endParaRPr lang="en-AU"/>
          </a:p>
        </p:txBody>
      </p:sp>
      <p:pic>
        <p:nvPicPr>
          <p:cNvPr id="1026" name="Picture 2" descr="https://lh4.googleusercontent.com/chC7x2Fm5gA2Fpsg89NvOEYwj5HMs7yrUzjem-IksqpkgObEkEuV3CwtSGlfbRdTEPKzKh-oPVApZwoAAU3g9DuuhRsnnNLOgGLcB49PJlFJCw0GEcP2Ym2MmwGdh7AXaneOODqx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49" y="1351518"/>
            <a:ext cx="3662435" cy="514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720000" y="1080000"/>
            <a:ext cx="7920000" cy="90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 b="0" dirty="0">
                <a:solidFill>
                  <a:schemeClr val="accent1"/>
                </a:solidFill>
              </a:rPr>
              <a:t>Three perspectives on inquiry...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720000" y="1731375"/>
            <a:ext cx="7920000" cy="414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AU" sz="2800" dirty="0">
                <a:solidFill>
                  <a:srgbClr val="000000"/>
                </a:solidFill>
              </a:rPr>
              <a:t>How would you describe the perspective being taken in each quote?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AU" sz="2800" dirty="0">
                <a:solidFill>
                  <a:srgbClr val="000000"/>
                </a:solidFill>
              </a:rPr>
              <a:t>To what extent do you agree with each perspective?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AU" sz="2800" dirty="0">
                <a:solidFill>
                  <a:srgbClr val="000000"/>
                </a:solidFill>
              </a:rPr>
              <a:t>How are these perspectives similar? Different?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AU" sz="2800" dirty="0">
                <a:solidFill>
                  <a:srgbClr val="000000"/>
                </a:solidFill>
              </a:rPr>
              <a:t>Are there any other perspectives about an inquiry approach to teaching mathematics that you see as important?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23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373527" y="836712"/>
            <a:ext cx="8424935" cy="164771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AU" b="0" dirty="0">
                <a:solidFill>
                  <a:schemeClr val="accent1"/>
                </a:solidFill>
              </a:rPr>
              <a:t>The following contain some images </a:t>
            </a:r>
            <a:r>
              <a:rPr lang="en-AU" b="0" dirty="0" smtClean="0">
                <a:solidFill>
                  <a:schemeClr val="accent1"/>
                </a:solidFill>
              </a:rPr>
              <a:t>from</a:t>
            </a:r>
            <a:br>
              <a:rPr lang="en-AU" b="0" dirty="0" smtClean="0">
                <a:solidFill>
                  <a:schemeClr val="accent1"/>
                </a:solidFill>
              </a:rPr>
            </a:br>
            <a:r>
              <a:rPr lang="en-AU" b="0" dirty="0" smtClean="0">
                <a:solidFill>
                  <a:schemeClr val="accent1"/>
                </a:solidFill>
              </a:rPr>
              <a:t>reSolve </a:t>
            </a:r>
            <a:r>
              <a:rPr lang="en-AU" b="0" dirty="0">
                <a:solidFill>
                  <a:schemeClr val="accent1"/>
                </a:solidFill>
              </a:rPr>
              <a:t>resources.</a:t>
            </a:r>
            <a:r>
              <a:rPr lang="en-AU" sz="32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AU" sz="32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AU" sz="32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24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720000" y="772325"/>
            <a:ext cx="7920000" cy="90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 b="0" dirty="0">
                <a:solidFill>
                  <a:schemeClr val="accent1"/>
                </a:solidFill>
              </a:rPr>
              <a:t>One is a Snail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720000" y="1672325"/>
            <a:ext cx="7920000" cy="159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6988" lvl="0" indent="-19050" rtl="0">
              <a:spcBef>
                <a:spcPts val="0"/>
              </a:spcBef>
              <a:buNone/>
            </a:pPr>
            <a:r>
              <a:rPr lang="en-AU" dirty="0"/>
              <a:t>This image is from a Foundation lesson “One is a Snail”. It shows that a crab, an insect and a snail together have 17 legs.</a:t>
            </a:r>
          </a:p>
          <a:p>
            <a:pPr marL="26988" lvl="0" indent="17463" rtl="0">
              <a:spcBef>
                <a:spcPts val="0"/>
              </a:spcBef>
              <a:buNone/>
            </a:pPr>
            <a:r>
              <a:rPr lang="en-AU" dirty="0"/>
              <a:t>How might you use this to promote a spirit of inquiry?</a:t>
            </a:r>
          </a:p>
          <a:p>
            <a:pPr marL="26988" lvl="0" indent="17463" rtl="0">
              <a:spcBef>
                <a:spcPts val="0"/>
              </a:spcBef>
              <a:buNone/>
            </a:pPr>
            <a:r>
              <a:rPr lang="en-AU" dirty="0"/>
              <a:t>What inquiry questions might students ask, prompted by this?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AU"/>
              <a:t>25</a:t>
            </a:fld>
            <a:endParaRPr lang="en-AU"/>
          </a:p>
        </p:txBody>
      </p:sp>
      <p:pic>
        <p:nvPicPr>
          <p:cNvPr id="237" name="Shape 237" descr="crab snai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5795" y="3076425"/>
            <a:ext cx="5128406" cy="2995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720000" y="772325"/>
            <a:ext cx="7920000" cy="90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 b="0" dirty="0">
                <a:solidFill>
                  <a:schemeClr val="accent1"/>
                </a:solidFill>
              </a:rPr>
              <a:t>Trapezium Pieces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20000" y="1672325"/>
            <a:ext cx="7920000" cy="414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938" lvl="0" indent="0" rtl="0">
              <a:spcBef>
                <a:spcPts val="0"/>
              </a:spcBef>
              <a:buNone/>
            </a:pPr>
            <a:r>
              <a:rPr lang="en-AU" dirty="0"/>
              <a:t>This image is from a Year 2 lesson “Trapezium Pieces”. It shows a trapezium cut into two triangles.</a:t>
            </a:r>
          </a:p>
          <a:p>
            <a:pPr marL="7938" lvl="0" indent="0" rtl="0">
              <a:spcBef>
                <a:spcPts val="0"/>
              </a:spcBef>
              <a:buNone/>
            </a:pPr>
            <a:r>
              <a:rPr lang="en-AU" dirty="0"/>
              <a:t>How might you use this to promote a spirit of inquiry?</a:t>
            </a:r>
          </a:p>
          <a:p>
            <a:pPr marL="7938" lvl="0" indent="0" rtl="0">
              <a:spcBef>
                <a:spcPts val="0"/>
              </a:spcBef>
              <a:buNone/>
            </a:pPr>
            <a:r>
              <a:rPr lang="en-AU" dirty="0"/>
              <a:t>What inquiry questions might students ask, prompted by this?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AU"/>
              <a:t>26</a:t>
            </a:fld>
            <a:endParaRPr lang="en-AU"/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1712" y="3178174"/>
            <a:ext cx="3680575" cy="263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720000" y="772325"/>
            <a:ext cx="7920000" cy="90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 b="0" dirty="0">
                <a:solidFill>
                  <a:schemeClr val="accent1"/>
                </a:solidFill>
              </a:rPr>
              <a:t>Number Maze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720000" y="1672325"/>
            <a:ext cx="7920000" cy="414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938" lvl="0" indent="0" rtl="0">
              <a:spcBef>
                <a:spcPts val="0"/>
              </a:spcBef>
              <a:buNone/>
            </a:pPr>
            <a:r>
              <a:rPr lang="en-AU" dirty="0"/>
              <a:t>This image is from a Year 4 lesson “Number Maze”. It shows how a total of 137 can be made by following the path shown.</a:t>
            </a:r>
          </a:p>
          <a:p>
            <a:pPr marL="7938" lvl="0" indent="0" rtl="0">
              <a:spcBef>
                <a:spcPts val="0"/>
              </a:spcBef>
              <a:buNone/>
            </a:pPr>
            <a:r>
              <a:rPr lang="en-AU" dirty="0"/>
              <a:t>How might you use this to promote a spirit of inquiry?</a:t>
            </a:r>
          </a:p>
          <a:p>
            <a:pPr marL="7938" lvl="0" indent="0" rtl="0">
              <a:spcBef>
                <a:spcPts val="0"/>
              </a:spcBef>
              <a:buNone/>
            </a:pPr>
            <a:r>
              <a:rPr lang="en-AU" dirty="0"/>
              <a:t>What inquiry questions might students ask, prompted by this?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AU"/>
              <a:t>27</a:t>
            </a:fld>
            <a:endParaRPr lang="en-AU"/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350" y="3278725"/>
            <a:ext cx="3768300" cy="241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720000" y="772325"/>
            <a:ext cx="7920000" cy="90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AU" b="0" dirty="0">
                <a:solidFill>
                  <a:schemeClr val="accent1"/>
                </a:solidFill>
              </a:rPr>
              <a:t>Filling Corners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20000" y="1672325"/>
            <a:ext cx="7920000" cy="414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6988" lvl="0" indent="-19050">
              <a:spcBef>
                <a:spcPts val="0"/>
              </a:spcBef>
              <a:buNone/>
            </a:pPr>
            <a:r>
              <a:rPr lang="en-AU" dirty="0"/>
              <a:t>This image is from a Year 9 lesson “Filling Corners”. It shows how a rectangle can be changed to a square by re-arranging, and then filling the corner with a square.</a:t>
            </a:r>
          </a:p>
          <a:p>
            <a:pPr marL="26988" lvl="0" indent="-19050">
              <a:spcBef>
                <a:spcPts val="0"/>
              </a:spcBef>
              <a:buNone/>
            </a:pPr>
            <a:r>
              <a:rPr lang="en-AU" dirty="0"/>
              <a:t>How might you use this to promote a spirit of inquiry?</a:t>
            </a:r>
          </a:p>
          <a:p>
            <a:pPr marL="26988" lvl="0" indent="-19050">
              <a:spcBef>
                <a:spcPts val="0"/>
              </a:spcBef>
              <a:buNone/>
            </a:pPr>
            <a:r>
              <a:rPr lang="en-AU" dirty="0"/>
              <a:t>What inquiry questions might students ask, prompted by this?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28</a:t>
            </a:fld>
            <a:endParaRPr lang="en-AU"/>
          </a:p>
        </p:txBody>
      </p:sp>
      <p:pic>
        <p:nvPicPr>
          <p:cNvPr id="264" name="Shape 264" descr="Filling corners less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6350" y="3741825"/>
            <a:ext cx="5998750" cy="225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720000" y="1080000"/>
            <a:ext cx="792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-AU" b="0" dirty="0">
                <a:solidFill>
                  <a:srgbClr val="4F81BD"/>
                </a:solidFill>
              </a:rPr>
              <a:t>What questions might you ask, prompted by these images?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43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AU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5395405"/>
            <a:ext cx="932769" cy="93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5587" y="2070050"/>
            <a:ext cx="3109507" cy="43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63113" y="815190"/>
            <a:ext cx="8781315" cy="10495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AU" sz="32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Which 3 of these statements are the highest priority for you? </a:t>
            </a:r>
            <a:r>
              <a:rPr lang="en-AU" b="0" dirty="0">
                <a:solidFill>
                  <a:schemeClr val="accent1"/>
                </a:solidFill>
              </a:rPr>
              <a:t>M</a:t>
            </a:r>
            <a:r>
              <a:rPr lang="en-AU" sz="3200" b="0" i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athematical </a:t>
            </a:r>
            <a:r>
              <a:rPr lang="en-AU" sz="32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experiences should …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67543" y="2060848"/>
            <a:ext cx="8172456" cy="44644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80000" marR="0" lvl="0" indent="-180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 sustained thinking by the student</a:t>
            </a:r>
          </a:p>
          <a:p>
            <a:pPr marL="180000" marR="0" lvl="0" indent="-180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 students to spend time on sustained problem solving and reasoning</a:t>
            </a:r>
          </a:p>
          <a:p>
            <a:pPr marL="180000" marR="0" lvl="0" indent="-180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attention onto substantial mathematical ideas</a:t>
            </a:r>
          </a:p>
          <a:p>
            <a:pPr marL="180000" marR="0" lvl="0" indent="-180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 students opportunity to be creative</a:t>
            </a:r>
          </a:p>
          <a:p>
            <a:pPr marL="180000" marR="0" lvl="0" indent="-180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activate existing knowledge</a:t>
            </a:r>
          </a:p>
          <a:p>
            <a:pPr marL="180000" marR="0" lvl="0" indent="-180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foster the development of new knowledge</a:t>
            </a:r>
          </a:p>
          <a:p>
            <a:pPr marL="180000" marR="0" lvl="0" indent="-180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AU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challenge existing concept</a:t>
            </a:r>
            <a:r>
              <a:rPr lang="en-AU" dirty="0">
                <a:solidFill>
                  <a:srgbClr val="000000"/>
                </a:solidFill>
              </a:rPr>
              <a:t>ions</a:t>
            </a:r>
          </a:p>
          <a:p>
            <a:pPr marL="180000" marR="0" lvl="0" indent="-180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 collaborative action and reflection</a:t>
            </a:r>
          </a:p>
          <a:p>
            <a:pPr marL="180000" marR="0" lvl="0" indent="-180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students connect ideas within mathematics </a:t>
            </a:r>
          </a:p>
          <a:p>
            <a:pPr marL="180000" marR="0" lvl="0" indent="-180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students connect ideas between mathematics and other domains</a:t>
            </a:r>
          </a:p>
          <a:p>
            <a:pPr marL="180000" marR="0" lvl="0" indent="-180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 students decide on their own solutions and/or solution strategies</a:t>
            </a:r>
          </a:p>
          <a:p>
            <a:pPr marL="180000" marR="0" lvl="0" indent="-180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43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AU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7231" y="3922235"/>
            <a:ext cx="932769" cy="932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539552" y="1052736"/>
            <a:ext cx="792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AU" sz="32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Part </a:t>
            </a:r>
            <a:r>
              <a:rPr lang="en-AU" dirty="0">
                <a:solidFill>
                  <a:schemeClr val="accent1"/>
                </a:solidFill>
              </a:rPr>
              <a:t>3:</a:t>
            </a:r>
            <a:r>
              <a:rPr lang="en-AU" sz="32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dirty="0">
                <a:solidFill>
                  <a:schemeClr val="accent1"/>
                </a:solidFill>
              </a:rPr>
              <a:t>Understanding</a:t>
            </a:r>
            <a:r>
              <a:rPr lang="en-AU" sz="32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the reSolve Protocol 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AU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720000" y="1080000"/>
            <a:ext cx="792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AU" sz="32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three aspects of the</a:t>
            </a:r>
            <a:r>
              <a:rPr lang="en-AU" sz="32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reSolve: Mathematics by Inquiry Protocol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11560" y="2160000"/>
            <a:ext cx="8075100" cy="41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u="none" strike="noStrike" cap="none" dirty="0">
              <a:solidFill>
                <a:schemeClr val="dk1"/>
              </a:solidFill>
            </a:endParaRPr>
          </a:p>
          <a:p>
            <a:pPr marL="179999" marR="0" lvl="0" indent="-17999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2800" u="none" strike="noStrike" cap="none" dirty="0">
                <a:solidFill>
                  <a:schemeClr val="dk1"/>
                </a:solidFill>
              </a:rPr>
              <a:t>reSolve mathematics is </a:t>
            </a:r>
            <a:r>
              <a:rPr lang="en-AU" sz="2800" i="1" u="none" strike="noStrike" cap="none" dirty="0">
                <a:solidFill>
                  <a:schemeClr val="dk1"/>
                </a:solidFill>
              </a:rPr>
              <a:t>purposeful</a:t>
            </a:r>
          </a:p>
          <a:p>
            <a:pPr marL="179999" marR="0" lvl="0" indent="-179999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2800" u="none" strike="noStrike" cap="none" dirty="0">
                <a:solidFill>
                  <a:schemeClr val="dk1"/>
                </a:solidFill>
              </a:rPr>
              <a:t>reSolve tasks are </a:t>
            </a:r>
            <a:r>
              <a:rPr lang="en-AU" sz="2800" i="1" u="none" strike="noStrike" cap="none" dirty="0">
                <a:solidFill>
                  <a:schemeClr val="dk1"/>
                </a:solidFill>
              </a:rPr>
              <a:t>challenging yet accessible</a:t>
            </a:r>
          </a:p>
          <a:p>
            <a:pPr marL="179999" marR="0" lvl="0" indent="-179999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2800" u="none" strike="noStrike" cap="none" dirty="0">
                <a:solidFill>
                  <a:schemeClr val="dk1"/>
                </a:solidFill>
              </a:rPr>
              <a:t>reSolve classrooms have a </a:t>
            </a:r>
            <a:r>
              <a:rPr lang="en-AU" sz="2800" i="1" u="none" strike="noStrike" cap="none" dirty="0">
                <a:solidFill>
                  <a:schemeClr val="dk1"/>
                </a:solidFill>
              </a:rPr>
              <a:t>knowledge-building culture</a:t>
            </a:r>
          </a:p>
          <a:p>
            <a:pPr marL="179999" marR="0" lvl="0" indent="-179999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AU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720000" y="1080000"/>
            <a:ext cx="7920000" cy="90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AU" b="0" dirty="0">
                <a:solidFill>
                  <a:schemeClr val="accent1"/>
                </a:solidFill>
              </a:rPr>
              <a:t>The reSolve Protocol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32</a:t>
            </a:fld>
            <a:endParaRPr lang="en-AU"/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6400" y="1672200"/>
            <a:ext cx="3393102" cy="476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539552" y="1052736"/>
            <a:ext cx="792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AU" b="0" dirty="0">
                <a:solidFill>
                  <a:schemeClr val="accent1"/>
                </a:solidFill>
              </a:rPr>
              <a:t>The reSolve Protocol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11560" y="2216350"/>
            <a:ext cx="7920000" cy="41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purpose of the Protocol is to provide:</a:t>
            </a:r>
          </a:p>
          <a:p>
            <a:pPr marL="490537" marR="0" lvl="1" indent="-312737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AU" sz="2800" dirty="0">
                <a:solidFill>
                  <a:srgbClr val="000000"/>
                </a:solidFill>
              </a:rPr>
              <a:t>the principles that underpin the reSolve project</a:t>
            </a:r>
          </a:p>
          <a:p>
            <a:pPr marL="490537" marR="0" lvl="1" indent="-312737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AU" sz="2800" dirty="0"/>
              <a:t>a</a:t>
            </a:r>
            <a:r>
              <a:rPr lang="en-A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vision for mathematics teaching and learning</a:t>
            </a:r>
            <a:r>
              <a:rPr lang="en-AU" sz="2800" dirty="0"/>
              <a:t> </a:t>
            </a:r>
            <a:r>
              <a:rPr lang="en-A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generally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part, you will see and hear some statements on the three elements of the </a:t>
            </a:r>
            <a:r>
              <a:rPr lang="en-AU" sz="2800" dirty="0"/>
              <a:t>P</a:t>
            </a:r>
            <a:r>
              <a:rPr lang="en-A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rotocol.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AU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971600" y="1052736"/>
            <a:ext cx="61206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AU" sz="32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reSolve mathematics is purposeful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n-AU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4532550" y="3290997"/>
            <a:ext cx="3493200" cy="1503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dirty="0"/>
              <a:t>Emeritus Professor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dirty="0"/>
              <a:t>Kaye Stacey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https://youtu.be/9OlK4tBrHAM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AU" dirty="0"/>
          </a:p>
        </p:txBody>
      </p:sp>
      <p:pic>
        <p:nvPicPr>
          <p:cNvPr id="314" name="Shape 3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6425" y="1872575"/>
            <a:ext cx="3015724" cy="40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539552" y="1052736"/>
            <a:ext cx="74889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AU" sz="32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reSolve tasks are challenging yet accessible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en-AU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4532550" y="3291000"/>
            <a:ext cx="4065600" cy="1503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dirty="0"/>
              <a:t>Dr Steve Thornton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u="sng" dirty="0">
                <a:solidFill>
                  <a:schemeClr val="hlink"/>
                </a:solidFill>
                <a:hlinkClick r:id="rId3"/>
              </a:rPr>
              <a:t>https://youtu.be/syPsEmWABOc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323" name="Shape 3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025" y="1952736"/>
            <a:ext cx="3219300" cy="375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397847" y="980728"/>
            <a:ext cx="7920900" cy="1295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AU" sz="32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reSolve classrooms have a knowledge-building culture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en-AU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4532550" y="3291000"/>
            <a:ext cx="4154400" cy="1503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dirty="0"/>
              <a:t>Emeritus Professor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dirty="0"/>
              <a:t>Peter Sullivan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u="sng" dirty="0">
                <a:solidFill>
                  <a:schemeClr val="hlink"/>
                </a:solidFill>
                <a:hlinkClick r:id="rId3"/>
              </a:rPr>
              <a:t>https://youtu.be/OPxq3KT2fHU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332" name="Shape 3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350" y="2223045"/>
            <a:ext cx="2896249" cy="383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720000" y="1080000"/>
            <a:ext cx="792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AU" sz="32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Part </a:t>
            </a:r>
            <a:r>
              <a:rPr lang="en-AU" dirty="0">
                <a:solidFill>
                  <a:schemeClr val="accent1"/>
                </a:solidFill>
              </a:rPr>
              <a:t>4</a:t>
            </a:r>
            <a:r>
              <a:rPr lang="en-AU" sz="32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 Reading and interpreting classroom resources using the reSolve Protocol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720000" y="2160000"/>
            <a:ext cx="7920000" cy="4139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-180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Shape 340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43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en-AU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395536" y="836712"/>
            <a:ext cx="8496944" cy="1440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AU" sz="2800" b="0" dirty="0">
                <a:solidFill>
                  <a:schemeClr val="accent1"/>
                </a:solidFill>
              </a:rPr>
              <a:t>Visit</a:t>
            </a:r>
            <a:r>
              <a:rPr lang="en-AU" sz="28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the re</a:t>
            </a:r>
            <a:r>
              <a:rPr lang="en-AU" sz="2800" b="0" dirty="0">
                <a:solidFill>
                  <a:schemeClr val="accent1"/>
                </a:solidFill>
              </a:rPr>
              <a:t>Solv</a:t>
            </a:r>
            <a:r>
              <a:rPr lang="en-AU" sz="28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 website, and choose a classroom re</a:t>
            </a:r>
            <a:r>
              <a:rPr lang="en-AU" sz="2800" b="0" dirty="0">
                <a:solidFill>
                  <a:schemeClr val="accent1"/>
                </a:solidFill>
              </a:rPr>
              <a:t>source that you might teach.</a:t>
            </a:r>
            <a:r>
              <a:rPr lang="en-AU" sz="28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endParaRPr sz="2800" b="0" dirty="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endParaRPr sz="2800" b="0" dirty="0">
              <a:solidFill>
                <a:schemeClr val="accent1"/>
              </a:solidFill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43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en-AU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Shape 348"/>
          <p:cNvSpPr txBox="1"/>
          <p:nvPr/>
        </p:nvSpPr>
        <p:spPr>
          <a:xfrm>
            <a:off x="5111825" y="2334325"/>
            <a:ext cx="2559300" cy="8766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AU" sz="2800">
                <a:solidFill>
                  <a:srgbClr val="FFFFFF"/>
                </a:solidFill>
              </a:rPr>
              <a:t>MEMBERS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1290825" y="2334325"/>
            <a:ext cx="2559300" cy="8766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AU" sz="2800">
                <a:solidFill>
                  <a:srgbClr val="FFFFFF"/>
                </a:solidFill>
              </a:rPr>
              <a:t>EXPLORE RESOURCES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5030825" y="4707025"/>
            <a:ext cx="2721300" cy="100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AU" sz="2800" b="1">
                <a:solidFill>
                  <a:srgbClr val="0000FF"/>
                </a:solidFill>
              </a:rPr>
              <a:t>F - 4, 9 - 10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AU" sz="2800" b="1">
                <a:solidFill>
                  <a:srgbClr val="38761D"/>
                </a:solidFill>
              </a:rPr>
              <a:t>Special Topics</a:t>
            </a:r>
          </a:p>
          <a:p>
            <a:pPr lvl="0" algn="ctr">
              <a:spcBef>
                <a:spcPts val="0"/>
              </a:spcBef>
              <a:buNone/>
            </a:pPr>
            <a:endParaRPr sz="2800" b="1"/>
          </a:p>
        </p:txBody>
      </p:sp>
      <p:sp>
        <p:nvSpPr>
          <p:cNvPr id="351" name="Shape 351"/>
          <p:cNvSpPr txBox="1"/>
          <p:nvPr/>
        </p:nvSpPr>
        <p:spPr>
          <a:xfrm>
            <a:off x="2096775" y="4707025"/>
            <a:ext cx="947400" cy="57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AU" sz="2800" b="1">
                <a:solidFill>
                  <a:srgbClr val="0000FF"/>
                </a:solidFill>
              </a:rPr>
              <a:t>5 - 8</a:t>
            </a:r>
          </a:p>
        </p:txBody>
      </p:sp>
      <p:cxnSp>
        <p:nvCxnSpPr>
          <p:cNvPr id="352" name="Shape 352"/>
          <p:cNvCxnSpPr/>
          <p:nvPr/>
        </p:nvCxnSpPr>
        <p:spPr>
          <a:xfrm rot="10800000">
            <a:off x="2570475" y="3369443"/>
            <a:ext cx="0" cy="12135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53" name="Shape 353"/>
          <p:cNvCxnSpPr/>
          <p:nvPr/>
        </p:nvCxnSpPr>
        <p:spPr>
          <a:xfrm rot="10800000">
            <a:off x="6425341" y="3369443"/>
            <a:ext cx="0" cy="12135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3008031" y="369299"/>
            <a:ext cx="3366000" cy="527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AU" sz="2800" b="0" u="sng" dirty="0">
                <a:solidFill>
                  <a:schemeClr val="hlink"/>
                </a:solidFill>
                <a:hlinkClick r:id="rId3"/>
              </a:rPr>
              <a:t>http://resolve.edu.au</a:t>
            </a:r>
            <a:r>
              <a:rPr lang="en-AU" sz="2800" b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en-AU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Shape 3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6624" y="1011949"/>
            <a:ext cx="6930749" cy="534439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/>
          <p:nvPr/>
        </p:nvSpPr>
        <p:spPr>
          <a:xfrm>
            <a:off x="4290050" y="1242450"/>
            <a:ext cx="1292100" cy="282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/>
          <p:nvPr/>
        </p:nvSpPr>
        <p:spPr>
          <a:xfrm>
            <a:off x="7072525" y="1242450"/>
            <a:ext cx="802500" cy="282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720000" y="1080000"/>
            <a:ext cx="7920000" cy="90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AU" b="0" dirty="0">
                <a:solidFill>
                  <a:schemeClr val="accent1"/>
                </a:solidFill>
              </a:rPr>
              <a:t>Which three of these statements are the highest priority for you? </a:t>
            </a:r>
            <a:r>
              <a:rPr lang="en-AU" b="0" dirty="0">
                <a:solidFill>
                  <a:schemeClr val="accent1"/>
                </a:solidFill>
              </a:rPr>
              <a:t>M</a:t>
            </a:r>
            <a:r>
              <a:rPr lang="en-AU" b="0" dirty="0" smtClean="0">
                <a:solidFill>
                  <a:schemeClr val="accent1"/>
                </a:solidFill>
              </a:rPr>
              <a:t>athematical </a:t>
            </a:r>
            <a:r>
              <a:rPr lang="en-AU" b="0" dirty="0">
                <a:solidFill>
                  <a:schemeClr val="accent1"/>
                </a:solidFill>
              </a:rPr>
              <a:t>experiences should …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4</a:t>
            </a:fld>
            <a:endParaRPr lang="en-AU"/>
          </a:p>
        </p:txBody>
      </p:sp>
      <p:sp>
        <p:nvSpPr>
          <p:cNvPr id="63" name="Shape 63"/>
          <p:cNvSpPr txBox="1"/>
          <p:nvPr/>
        </p:nvSpPr>
        <p:spPr>
          <a:xfrm>
            <a:off x="3874400" y="3417475"/>
            <a:ext cx="4582800" cy="244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AU" sz="3000" dirty="0"/>
              <a:t>Select your three priorities, and explain to your group. Discuss the thinking behind your choices.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499" y="2705050"/>
            <a:ext cx="2754175" cy="38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395536" y="836712"/>
            <a:ext cx="8496900" cy="1440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AU" sz="2800" b="0" dirty="0">
                <a:solidFill>
                  <a:schemeClr val="accent1"/>
                </a:solidFill>
              </a:rPr>
              <a:t>Also in the Members’ area of the reSolve website are draft versions of the Special Topics. You may want to consider classroom activities from this collection.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endParaRPr sz="2800" b="0" dirty="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endParaRPr sz="28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Shape 370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en-AU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1" name="Shape 3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4825" y="2100550"/>
            <a:ext cx="4615400" cy="44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Shape 372"/>
          <p:cNvSpPr/>
          <p:nvPr/>
        </p:nvSpPr>
        <p:spPr>
          <a:xfrm>
            <a:off x="5651525" y="3742267"/>
            <a:ext cx="698400" cy="358608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720000" y="1080000"/>
            <a:ext cx="7920000" cy="90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 b="0" dirty="0">
                <a:solidFill>
                  <a:schemeClr val="accent1"/>
                </a:solidFill>
              </a:rPr>
              <a:t>Interrogating a reSolve classroom resource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720000" y="1781475"/>
            <a:ext cx="7920000" cy="414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 the lesson and explore the mathematics involved.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 with colleagues.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Working in groups, rate the presence of each element of the Protocol in the classroom resource.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 the stand-out elements of the classroom resource for your group.</a:t>
            </a:r>
          </a:p>
          <a:p>
            <a:pPr marL="127000" lvl="0" indent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380" name="Shape 380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41</a:t>
            </a:fld>
            <a:endParaRPr lang="en-A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804425" y="693125"/>
            <a:ext cx="7920000" cy="90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AU" b="0" dirty="0">
                <a:solidFill>
                  <a:schemeClr val="accent1"/>
                </a:solidFill>
              </a:rPr>
              <a:t>Interrogating a reSolve classroom resource</a:t>
            </a:r>
          </a:p>
        </p:txBody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558900" y="5595550"/>
            <a:ext cx="7920000" cy="76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 in groups to identify how well each element of the Protocol is represented in the resource. </a:t>
            </a:r>
          </a:p>
          <a:p>
            <a:pPr marL="12700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42</a:t>
            </a:fld>
            <a:endParaRPr lang="en-AU"/>
          </a:p>
        </p:txBody>
      </p:sp>
      <p:pic>
        <p:nvPicPr>
          <p:cNvPr id="6" name="Shape 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9659" y="1355311"/>
            <a:ext cx="3032230" cy="4272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720000" y="1080000"/>
            <a:ext cx="7920000" cy="90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 b="0" dirty="0">
                <a:solidFill>
                  <a:schemeClr val="accent1"/>
                </a:solidFill>
              </a:rPr>
              <a:t>Interrogating a reSolve classroom resource</a:t>
            </a:r>
          </a:p>
        </p:txBody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720000" y="1781475"/>
            <a:ext cx="7920000" cy="414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Read the lesson and explore the mathematics involved.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Discuss with colleagues.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Working in groups, rate the presence of each element of the Protocol in the classroom resource.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Share the stand-out elements of the classroom resource for your group.</a:t>
            </a:r>
          </a:p>
          <a:p>
            <a:pPr marL="127000" lvl="0" indent="0" rtl="0">
              <a:spcBef>
                <a:spcPts val="0"/>
              </a:spcBef>
              <a:buNone/>
            </a:pPr>
            <a:endParaRPr sz="2800" dirty="0">
              <a:solidFill>
                <a:srgbClr val="000000"/>
              </a:solidFill>
            </a:endParaRPr>
          </a:p>
        </p:txBody>
      </p:sp>
      <p:sp>
        <p:nvSpPr>
          <p:cNvPr id="397" name="Shape 397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43</a:t>
            </a:fld>
            <a:endParaRPr lang="en-A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720000" y="1080000"/>
            <a:ext cx="792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AU" sz="32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Advice for teachers when reading </a:t>
            </a:r>
            <a:r>
              <a:rPr lang="en-AU" b="0" dirty="0">
                <a:solidFill>
                  <a:schemeClr val="accent1"/>
                </a:solidFill>
              </a:rPr>
              <a:t>re</a:t>
            </a:r>
            <a:r>
              <a:rPr lang="en-AU" sz="32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Solve resources</a:t>
            </a:r>
          </a:p>
        </p:txBody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720000" y="2160000"/>
            <a:ext cx="7740431" cy="4139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AU" sz="2800" dirty="0">
                <a:solidFill>
                  <a:srgbClr val="000000"/>
                </a:solidFill>
              </a:rPr>
              <a:t>Consider the experience of looking at a reSolve resource</a:t>
            </a:r>
            <a:r>
              <a:rPr lang="en-AU" sz="2800" dirty="0" smtClean="0">
                <a:solidFill>
                  <a:srgbClr val="000000"/>
                </a:solidFill>
              </a:rPr>
              <a:t>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AU" sz="2800" dirty="0"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AU" sz="2800" dirty="0"/>
              <a:t>L</a:t>
            </a:r>
            <a:r>
              <a:rPr lang="en-A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 3 tips for teachers to think about when reading the documentation of resources in order to appreciate and evaluate the intent and potential of the resource.</a:t>
            </a:r>
          </a:p>
        </p:txBody>
      </p:sp>
      <p:sp>
        <p:nvSpPr>
          <p:cNvPr id="405" name="Shape 405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43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lang="en-AU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6" name="Shape 4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179" y="5702991"/>
            <a:ext cx="932769" cy="932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720000" y="1080000"/>
            <a:ext cx="792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AU"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Part 5: Planning a specific classroom trial</a:t>
            </a:r>
          </a:p>
        </p:txBody>
      </p:sp>
      <p:sp>
        <p:nvSpPr>
          <p:cNvPr id="414" name="Shape 414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43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lang="en-AU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title"/>
          </p:nvPr>
        </p:nvSpPr>
        <p:spPr>
          <a:xfrm>
            <a:off x="720000" y="1080000"/>
            <a:ext cx="792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AU" b="0" dirty="0">
                <a:solidFill>
                  <a:schemeClr val="accent1"/>
                </a:solidFill>
              </a:rPr>
              <a:t>The Protocol into practice</a:t>
            </a:r>
          </a:p>
        </p:txBody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720000" y="2160000"/>
            <a:ext cx="7920000" cy="41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purpose of this part is for you to: </a:t>
            </a:r>
            <a:endParaRPr lang="en-AU" sz="2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sz="2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8775" indent="-358775">
              <a:spcAft>
                <a:spcPts val="0"/>
              </a:spcAft>
            </a:pPr>
            <a:r>
              <a:rPr lang="en-AU" sz="2800" b="0" i="0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focus </a:t>
            </a:r>
            <a:r>
              <a:rPr lang="en-AU" sz="2800" b="0" i="0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specific aspects of the Protocol that are important for your practice</a:t>
            </a:r>
            <a:r>
              <a:rPr lang="en-AU" sz="2800" dirty="0">
                <a:solidFill>
                  <a:srgbClr val="000000"/>
                </a:solidFill>
              </a:rPr>
              <a:t> </a:t>
            </a:r>
            <a:endParaRPr lang="en-AU" sz="2800" dirty="0" smtClean="0">
              <a:solidFill>
                <a:srgbClr val="000000"/>
              </a:solidFill>
            </a:endParaRPr>
          </a:p>
          <a:p>
            <a:pPr marL="358775" indent="-358775">
              <a:spcAft>
                <a:spcPts val="0"/>
              </a:spcAft>
            </a:pPr>
            <a:endParaRPr lang="en-AU" sz="2800" dirty="0" smtClean="0">
              <a:solidFill>
                <a:srgbClr val="000000"/>
              </a:solidFill>
            </a:endParaRPr>
          </a:p>
          <a:p>
            <a:pPr marL="358775" indent="-358775">
              <a:spcAft>
                <a:spcPts val="0"/>
              </a:spcAft>
            </a:pPr>
            <a:r>
              <a:rPr lang="en-AU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</a:t>
            </a:r>
            <a:r>
              <a:rPr lang="en-A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classroom trial to explore the resource that you examined earlier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Shape 422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lang="en-AU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title"/>
          </p:nvPr>
        </p:nvSpPr>
        <p:spPr>
          <a:xfrm>
            <a:off x="720000" y="895927"/>
            <a:ext cx="7920000" cy="108407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AU" b="0" dirty="0">
                <a:solidFill>
                  <a:schemeClr val="accent1"/>
                </a:solidFill>
              </a:rPr>
              <a:t>Your priorities</a:t>
            </a:r>
          </a:p>
        </p:txBody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720000" y="1710575"/>
            <a:ext cx="7920000" cy="414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937" indent="0">
              <a:buNone/>
            </a:pPr>
            <a:r>
              <a:rPr lang="en-AU" sz="2800" dirty="0">
                <a:solidFill>
                  <a:srgbClr val="000000"/>
                </a:solidFill>
              </a:rPr>
              <a:t>Revisit your three priorities from </a:t>
            </a:r>
            <a:r>
              <a:rPr lang="en-AU" sz="2800" dirty="0" smtClean="0">
                <a:solidFill>
                  <a:srgbClr val="000000"/>
                </a:solidFill>
              </a:rPr>
              <a:t>before</a:t>
            </a:r>
            <a:r>
              <a:rPr lang="mr-IN" sz="2800" dirty="0" smtClean="0">
                <a:solidFill>
                  <a:srgbClr val="000000"/>
                </a:solidFill>
              </a:rPr>
              <a:t>…</a:t>
            </a:r>
            <a:endParaRPr lang="en-AU" sz="2800" dirty="0">
              <a:solidFill>
                <a:srgbClr val="000000"/>
              </a:solidFill>
            </a:endParaRPr>
          </a:p>
          <a:p>
            <a:pPr marL="7937" indent="0">
              <a:buNone/>
            </a:pPr>
            <a:endParaRPr sz="2800" dirty="0">
              <a:solidFill>
                <a:srgbClr val="000000"/>
              </a:solidFill>
            </a:endParaRPr>
          </a:p>
          <a:p>
            <a:pPr marL="7937" indent="0">
              <a:buNone/>
            </a:pPr>
            <a:r>
              <a:rPr lang="en-AU" sz="2800" dirty="0">
                <a:solidFill>
                  <a:srgbClr val="000000"/>
                </a:solidFill>
              </a:rPr>
              <a:t>Do your priorities fit in the Protocol</a:t>
            </a:r>
            <a:r>
              <a:rPr lang="en-AU" sz="2800" dirty="0" smtClean="0">
                <a:solidFill>
                  <a:srgbClr val="000000"/>
                </a:solidFill>
              </a:rPr>
              <a:t>?</a:t>
            </a:r>
          </a:p>
          <a:p>
            <a:pPr marL="7937" indent="0">
              <a:buNone/>
            </a:pPr>
            <a:endParaRPr sz="2800" dirty="0">
              <a:solidFill>
                <a:srgbClr val="000000"/>
              </a:solidFill>
            </a:endParaRPr>
          </a:p>
          <a:p>
            <a:pPr marL="7937" indent="0">
              <a:buNone/>
            </a:pPr>
            <a:r>
              <a:rPr lang="en-AU" sz="2800" dirty="0">
                <a:solidFill>
                  <a:srgbClr val="000000"/>
                </a:solidFill>
              </a:rPr>
              <a:t>Would you change your priorities, having now seen the full Protocol</a:t>
            </a:r>
            <a:r>
              <a:rPr lang="en-AU" sz="2800" dirty="0" smtClean="0">
                <a:solidFill>
                  <a:srgbClr val="000000"/>
                </a:solidFill>
              </a:rPr>
              <a:t>?</a:t>
            </a:r>
          </a:p>
          <a:p>
            <a:pPr marL="7937" indent="0">
              <a:buNone/>
            </a:pPr>
            <a:endParaRPr sz="2800" dirty="0">
              <a:solidFill>
                <a:srgbClr val="000000"/>
              </a:solidFill>
            </a:endParaRPr>
          </a:p>
          <a:p>
            <a:pPr marL="7937" indent="0">
              <a:buNone/>
            </a:pPr>
            <a:r>
              <a:rPr lang="en-AU" sz="2800" dirty="0">
                <a:solidFill>
                  <a:srgbClr val="000000"/>
                </a:solidFill>
              </a:rPr>
              <a:t>What will be your three priorities in your classroom trial?</a:t>
            </a:r>
          </a:p>
        </p:txBody>
      </p:sp>
      <p:sp>
        <p:nvSpPr>
          <p:cNvPr id="430" name="Shape 430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47</a:t>
            </a:fld>
            <a:endParaRPr lang="en-A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xfrm>
            <a:off x="734856" y="674255"/>
            <a:ext cx="7920000" cy="5826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AU" sz="32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Planning a classroom exploration</a:t>
            </a:r>
          </a:p>
        </p:txBody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11559" y="1440874"/>
            <a:ext cx="7561094" cy="469351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dirty="0"/>
              <a:t>In</a:t>
            </a:r>
            <a:r>
              <a:rPr lang="en-AU" sz="2400" b="0" i="0" u="none" strike="noStrike" cap="none" dirty="0">
                <a:solidFill>
                  <a:schemeClr val="dk1"/>
                </a:solidFill>
                <a:sym typeface="Calibri"/>
              </a:rPr>
              <a:t> planning to use the classroom resource you examined earlier</a:t>
            </a:r>
            <a:r>
              <a:rPr lang="en-AU" sz="2400" dirty="0"/>
              <a:t>, consider how</a:t>
            </a:r>
            <a:r>
              <a:rPr lang="en-AU" sz="2400" dirty="0" smtClean="0"/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sz="2400" dirty="0"/>
          </a:p>
          <a:p>
            <a:pPr marL="312738" lvl="1" indent="-304800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AU" sz="2400" dirty="0"/>
              <a:t>this resource will foster a spirit of </a:t>
            </a:r>
            <a:r>
              <a:rPr lang="en-AU" sz="2400" dirty="0" smtClean="0"/>
              <a:t>inquiry</a:t>
            </a:r>
          </a:p>
          <a:p>
            <a:pPr marL="312738" lvl="1" indent="-304800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endParaRPr lang="en-AU" sz="2400" dirty="0"/>
          </a:p>
          <a:p>
            <a:pPr marL="312738" lvl="1" indent="-304800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AU" sz="2400" dirty="0"/>
              <a:t>you will use the resource to focus on your </a:t>
            </a:r>
            <a:r>
              <a:rPr lang="en-AU" sz="2400" dirty="0" smtClean="0"/>
              <a:t>priorities</a:t>
            </a:r>
          </a:p>
          <a:p>
            <a:pPr marL="312738" lvl="1" indent="-304800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endParaRPr lang="en-AU" sz="2400" dirty="0"/>
          </a:p>
          <a:p>
            <a:pPr marL="312738" lvl="1" indent="-304800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AU" sz="2400" dirty="0"/>
              <a:t>you will know what the students have learnt, and where to go next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Shape 438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43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lang="en-AU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9" name="Shape 4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0873" y="5094127"/>
            <a:ext cx="1005926" cy="83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title"/>
          </p:nvPr>
        </p:nvSpPr>
        <p:spPr>
          <a:xfrm>
            <a:off x="720000" y="1080000"/>
            <a:ext cx="7920000" cy="90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AU">
                <a:solidFill>
                  <a:schemeClr val="accent1"/>
                </a:solidFill>
              </a:rPr>
              <a:t>Part 6: Conclusion</a:t>
            </a:r>
          </a:p>
        </p:txBody>
      </p:sp>
      <p:sp>
        <p:nvSpPr>
          <p:cNvPr id="447" name="Shape 447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49</a:t>
            </a:fld>
            <a:endParaRPr lang="en-A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720000" y="1080000"/>
            <a:ext cx="792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AU" sz="32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Professional Learning Module 1 </a:t>
            </a:r>
            <a:br>
              <a:rPr lang="en-AU" sz="32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32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AU" sz="32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3000" b="0" i="1" u="none" strike="noStrike" cap="none" dirty="0">
                <a:solidFill>
                  <a:srgbClr val="3F3F3F"/>
                </a:solidFill>
                <a:sym typeface="Calibri"/>
              </a:rPr>
              <a:t>reSolve: Mathematics by Inquiry</a:t>
            </a:r>
            <a:r>
              <a:rPr lang="en-AU" sz="3000" b="0" i="0" u="none" strike="noStrike" cap="none" dirty="0">
                <a:solidFill>
                  <a:srgbClr val="3F3F3F"/>
                </a:solidFill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AU" sz="3000" b="0" dirty="0"/>
              <a:t>Introducing the reSolve Protocol and some of the resources.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43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AU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title"/>
          </p:nvPr>
        </p:nvSpPr>
        <p:spPr>
          <a:xfrm>
            <a:off x="720000" y="1080000"/>
            <a:ext cx="792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AU" sz="3200" b="0" i="0" u="none" strike="noStrike" cap="none" dirty="0">
                <a:solidFill>
                  <a:schemeClr val="accent1"/>
                </a:solidFill>
                <a:sym typeface="Calibri"/>
              </a:rPr>
              <a:t>The goals of this </a:t>
            </a:r>
            <a:r>
              <a:rPr lang="en-AU" sz="3200" b="0" i="0" u="none" strike="noStrike" cap="none" dirty="0" smtClean="0">
                <a:solidFill>
                  <a:schemeClr val="accent1"/>
                </a:solidFill>
                <a:sym typeface="Calibri"/>
              </a:rPr>
              <a:t>Module </a:t>
            </a:r>
            <a:r>
              <a:rPr lang="en-AU" sz="3200" b="0" i="0" u="none" strike="noStrike" cap="none" dirty="0">
                <a:solidFill>
                  <a:schemeClr val="accent1"/>
                </a:solidFill>
                <a:sym typeface="Calibri"/>
              </a:rPr>
              <a:t>were </a:t>
            </a:r>
            <a:r>
              <a:rPr lang="en-AU" b="0" dirty="0">
                <a:solidFill>
                  <a:schemeClr val="accent1"/>
                </a:solidFill>
              </a:rPr>
              <a:t>to:</a:t>
            </a:r>
          </a:p>
        </p:txBody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720000" y="1844824"/>
            <a:ext cx="7920000" cy="4139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58775" marR="0" lvl="0" indent="-2825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-AU" sz="2400" b="0" i="0" u="none" strike="noStrike" cap="none" dirty="0">
                <a:solidFill>
                  <a:schemeClr val="dk1"/>
                </a:solidFill>
                <a:sym typeface="Calibri"/>
              </a:rPr>
              <a:t>introduce the reSolve: Mathematics by Inquiry project and its various elements</a:t>
            </a:r>
          </a:p>
          <a:p>
            <a:pPr marL="358775" marR="0" lvl="0" indent="-28257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-AU" sz="2400" b="0" i="0" u="none" strike="noStrike" cap="none" dirty="0">
                <a:solidFill>
                  <a:schemeClr val="dk1"/>
                </a:solidFill>
                <a:sym typeface="Calibri"/>
              </a:rPr>
              <a:t>introduce the notion of a spirit of inquiry that permeates the reSolve resources, and engage you in a reSolve activity</a:t>
            </a:r>
          </a:p>
          <a:p>
            <a:pPr marL="358775" marR="0" lvl="0" indent="-28257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-AU" sz="2400" b="0" i="0" u="none" strike="noStrike" cap="none" dirty="0">
                <a:solidFill>
                  <a:schemeClr val="dk1"/>
                </a:solidFill>
                <a:sym typeface="Calibri"/>
              </a:rPr>
              <a:t>view the resources generally and examine one resource in detail</a:t>
            </a:r>
          </a:p>
          <a:p>
            <a:pPr marL="358775" marR="0" lvl="0" indent="-282575" algn="l" rtl="0"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-AU" sz="2400" dirty="0"/>
              <a:t>i</a:t>
            </a:r>
            <a:r>
              <a:rPr lang="en-AU" sz="2400" b="0" i="0" u="none" strike="noStrike" cap="none" dirty="0">
                <a:solidFill>
                  <a:schemeClr val="dk1"/>
                </a:solidFill>
                <a:sym typeface="Calibri"/>
              </a:rPr>
              <a:t>ntroduce the reSolve Protocol and discuss its various elements</a:t>
            </a:r>
          </a:p>
          <a:p>
            <a:pPr marL="358775" marR="0" lvl="0" indent="-28257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-AU" sz="2400" b="0" i="0" u="none" strike="noStrike" cap="none" dirty="0">
                <a:solidFill>
                  <a:schemeClr val="dk1"/>
                </a:solidFill>
                <a:sym typeface="Calibri"/>
              </a:rPr>
              <a:t>encourage you to commit to a classroom trial as a result of the module</a:t>
            </a:r>
          </a:p>
          <a:p>
            <a:pPr marL="180000" marR="0" lvl="0" indent="-180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Shape 455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43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fld>
            <a:endParaRPr lang="en-AU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title"/>
          </p:nvPr>
        </p:nvSpPr>
        <p:spPr>
          <a:xfrm>
            <a:off x="720000" y="1080000"/>
            <a:ext cx="792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-AU" sz="32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Evaluating this </a:t>
            </a:r>
            <a:r>
              <a:rPr lang="en-AU" b="0" dirty="0" smtClean="0">
                <a:solidFill>
                  <a:schemeClr val="accent1"/>
                </a:solidFill>
              </a:rPr>
              <a:t>Professional Learning </a:t>
            </a:r>
            <a:r>
              <a:rPr lang="en-AU" b="0" dirty="0">
                <a:solidFill>
                  <a:schemeClr val="accent1"/>
                </a:solidFill>
              </a:rPr>
              <a:t>M</a:t>
            </a:r>
            <a:r>
              <a:rPr lang="en-AU" sz="3200" b="0" i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odule</a:t>
            </a:r>
            <a:endParaRPr lang="en-AU" sz="32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720000" y="2160000"/>
            <a:ext cx="7920000" cy="4139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AU" sz="20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https://www.surveymonkey.com/r/reSolvePD1evaluation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Shape 463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43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</a:t>
            </a:fld>
            <a:endParaRPr lang="en-AU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4" name="Shape 4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3198" y="3879200"/>
            <a:ext cx="1797600" cy="17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AU"/>
              <a:t>52</a:t>
            </a:fld>
            <a:endParaRPr lang="en-A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539552" y="1080000"/>
            <a:ext cx="792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AU" sz="32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Module overview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539552" y="1980000"/>
            <a:ext cx="8147247" cy="44733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AU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Part 1: The elements of the reSolve project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AU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Part 2: The spirit of inquiry </a:t>
            </a:r>
            <a:r>
              <a:rPr lang="en-AU" sz="2800" dirty="0">
                <a:solidFill>
                  <a:schemeClr val="tx1"/>
                </a:solidFill>
              </a:rPr>
              <a:t>in the reSolve project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AU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Part 3: </a:t>
            </a:r>
            <a:r>
              <a:rPr lang="en-AU" sz="2800" dirty="0">
                <a:solidFill>
                  <a:schemeClr val="tx1"/>
                </a:solidFill>
              </a:rPr>
              <a:t>Understanding the reSolve Protocol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AU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Part 4: </a:t>
            </a:r>
            <a:r>
              <a:rPr lang="en-AU" sz="2800" dirty="0">
                <a:solidFill>
                  <a:schemeClr val="tx1"/>
                </a:solidFill>
              </a:rPr>
              <a:t>Reading and interpreting classroom resources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AU" sz="2800" dirty="0">
                <a:solidFill>
                  <a:schemeClr val="tx1"/>
                </a:solidFill>
              </a:rPr>
              <a:t>             using the reSolve Protocol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AU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Part 5: Planning a specific classroom trial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AU" sz="2800" dirty="0">
                <a:solidFill>
                  <a:schemeClr val="tx1"/>
                </a:solidFill>
              </a:rPr>
              <a:t>Part 6: Conclusion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43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AU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720000" y="1080000"/>
            <a:ext cx="792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AU" sz="32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Part 1: The elements of the reSolve project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20000" y="2160000"/>
            <a:ext cx="7920000" cy="4139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-180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43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AU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720000" y="1080000"/>
            <a:ext cx="7920000" cy="108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AU" b="0" dirty="0">
                <a:solidFill>
                  <a:schemeClr val="accent1"/>
                </a:solidFill>
              </a:rPr>
              <a:t>Overview of the reSolve: Mathematics by Inquiry Project</a:t>
            </a:r>
            <a:r>
              <a:rPr lang="en-AU" b="0" dirty="0"/>
              <a:t/>
            </a:r>
            <a:br>
              <a:rPr lang="en-AU" b="0" dirty="0"/>
            </a:br>
            <a:r>
              <a:rPr lang="en-AU" b="0" dirty="0"/>
              <a:t/>
            </a:r>
            <a:br>
              <a:rPr lang="en-AU" b="0" dirty="0"/>
            </a:br>
            <a:r>
              <a:rPr lang="en-AU" b="0" dirty="0"/>
              <a:t/>
            </a:r>
            <a:br>
              <a:rPr lang="en-AU" b="0" dirty="0"/>
            </a:br>
            <a:endParaRPr lang="en-AU" b="0" dirty="0"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500" cy="3651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8</a:t>
            </a:fld>
            <a:endParaRPr lang="en-AU"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9687" y="2216350"/>
            <a:ext cx="4114285" cy="413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720000" y="1080000"/>
            <a:ext cx="7920000" cy="1023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AU" b="0" dirty="0">
                <a:solidFill>
                  <a:schemeClr val="accent1"/>
                </a:solidFill>
              </a:rPr>
              <a:t>The reSolve Protocol is the driver for all that the project is about, and does.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11560" y="2160000"/>
            <a:ext cx="8075240" cy="4139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AU" sz="2800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AU" sz="2800" dirty="0" smtClean="0"/>
              <a:t>In </a:t>
            </a:r>
            <a:r>
              <a:rPr lang="en-AU" sz="2800" dirty="0"/>
              <a:t>order to foster a spirit of inquiry in all mathematics teaching and learning:</a:t>
            </a:r>
          </a:p>
          <a:p>
            <a:pPr marL="180000" marR="0" lvl="0" indent="-180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280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reSolve mathematics </a:t>
            </a:r>
            <a:r>
              <a:rPr lang="en-AU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AU" sz="2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purposeful</a:t>
            </a:r>
          </a:p>
          <a:p>
            <a:pPr marL="180000" marR="0" lvl="0" indent="-180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280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reSolve tasks are </a:t>
            </a:r>
            <a:r>
              <a:rPr lang="en-AU" sz="2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challenging yet accessible</a:t>
            </a:r>
          </a:p>
          <a:p>
            <a:pPr marL="180000" marR="0" lvl="0" indent="-180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280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reSolve classrooms have a </a:t>
            </a:r>
            <a:r>
              <a:rPr lang="en-AU" sz="2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knowledge-building culture</a:t>
            </a:r>
          </a:p>
          <a:p>
            <a:pPr marL="180000" marR="0" lvl="0" indent="-180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7884367" y="6356350"/>
            <a:ext cx="80243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AU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Solve PPT_4.3_06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1740</Words>
  <Application>Microsoft Macintosh PowerPoint</Application>
  <PresentationFormat>On-screen Show (4:3)</PresentationFormat>
  <Paragraphs>325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Calibri</vt:lpstr>
      <vt:lpstr>Arial</vt:lpstr>
      <vt:lpstr>reSolve PPT_4.3_06</vt:lpstr>
      <vt:lpstr>Custom Design</vt:lpstr>
      <vt:lpstr>Hand-outs needed</vt:lpstr>
      <vt:lpstr>PowerPoint Presentation</vt:lpstr>
      <vt:lpstr>Which 3 of these statements are the highest priority for you? Mathematical experiences should …</vt:lpstr>
      <vt:lpstr>Which three of these statements are the highest priority for you? Mathematical experiences should … </vt:lpstr>
      <vt:lpstr>Professional Learning Module 1   reSolve: Mathematics by Inquiry  Introducing the reSolve Protocol and some of the resources.</vt:lpstr>
      <vt:lpstr>Module overview</vt:lpstr>
      <vt:lpstr>Part 1: The elements of the reSolve project</vt:lpstr>
      <vt:lpstr>Overview of the reSolve: Mathematics by Inquiry Project   </vt:lpstr>
      <vt:lpstr>The reSolve Protocol is the driver for all that the project is about, and does.</vt:lpstr>
      <vt:lpstr>Classroom Resources</vt:lpstr>
      <vt:lpstr>Classroom Resources</vt:lpstr>
      <vt:lpstr>Special Topics</vt:lpstr>
      <vt:lpstr>Special Topics </vt:lpstr>
      <vt:lpstr>Professional Learning Modules</vt:lpstr>
      <vt:lpstr>Professional Learning Modules</vt:lpstr>
      <vt:lpstr>reSolve Champions</vt:lpstr>
      <vt:lpstr>Part 2: The spirit of inquiry in the reSolve Project</vt:lpstr>
      <vt:lpstr>There are different views of inquiry.</vt:lpstr>
      <vt:lpstr>Inquiry perspective 1</vt:lpstr>
      <vt:lpstr>Inquiry perspective 2</vt:lpstr>
      <vt:lpstr>Inquiry perspective 3</vt:lpstr>
      <vt:lpstr>Three perspectives on inquiry...</vt:lpstr>
      <vt:lpstr>Three perspectives on inquiry...</vt:lpstr>
      <vt:lpstr>The following contain some images from reSolve resources. </vt:lpstr>
      <vt:lpstr>One is a Snail</vt:lpstr>
      <vt:lpstr>Trapezium Pieces</vt:lpstr>
      <vt:lpstr>Number Maze</vt:lpstr>
      <vt:lpstr>Filling Corners</vt:lpstr>
      <vt:lpstr>What questions might you ask, prompted by these images?</vt:lpstr>
      <vt:lpstr>Part 3: Understanding the reSolve Protocol </vt:lpstr>
      <vt:lpstr>The three aspects of the reSolve: Mathematics by Inquiry Protocol</vt:lpstr>
      <vt:lpstr>The reSolve Protocol</vt:lpstr>
      <vt:lpstr>The reSolve Protocol</vt:lpstr>
      <vt:lpstr>reSolve mathematics is purposeful</vt:lpstr>
      <vt:lpstr>reSolve tasks are challenging yet accessible</vt:lpstr>
      <vt:lpstr>reSolve classrooms have a knowledge-building culture</vt:lpstr>
      <vt:lpstr>Part 4: Reading and interpreting classroom resources using the reSolve Protocol</vt:lpstr>
      <vt:lpstr>Visit the reSolve website, and choose a classroom resource that you might teach.   </vt:lpstr>
      <vt:lpstr>http://resolve.edu.au </vt:lpstr>
      <vt:lpstr>Also in the Members’ area of the reSolve website are draft versions of the Special Topics. You may want to consider classroom activities from this collection.  </vt:lpstr>
      <vt:lpstr>Interrogating a reSolve classroom resource</vt:lpstr>
      <vt:lpstr>Interrogating a reSolve classroom resource</vt:lpstr>
      <vt:lpstr>Interrogating a reSolve classroom resource</vt:lpstr>
      <vt:lpstr>Advice for teachers when reading reSolve resources</vt:lpstr>
      <vt:lpstr>Part 5: Planning a specific classroom trial</vt:lpstr>
      <vt:lpstr>The Protocol into practice</vt:lpstr>
      <vt:lpstr>Your priorities</vt:lpstr>
      <vt:lpstr>Planning a classroom exploration</vt:lpstr>
      <vt:lpstr>Part 6: Conclusion</vt:lpstr>
      <vt:lpstr>The goals of this Module were to:</vt:lpstr>
      <vt:lpstr>Evaluating this Professional Learning Module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Hand-outs needed</dc:title>
  <cp:lastModifiedBy>Matt Skoss</cp:lastModifiedBy>
  <cp:revision>23</cp:revision>
  <dcterms:modified xsi:type="dcterms:W3CDTF">2017-08-22T21:39:39Z</dcterms:modified>
</cp:coreProperties>
</file>